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sldx" ContentType="application/vnd.openxmlformats-officedocument.presentationml.slide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6" r:id="rId4"/>
    <p:sldId id="318" r:id="rId5"/>
    <p:sldId id="321" r:id="rId6"/>
    <p:sldId id="277" r:id="rId7"/>
    <p:sldId id="286" r:id="rId8"/>
    <p:sldId id="278" r:id="rId9"/>
    <p:sldId id="285" r:id="rId10"/>
    <p:sldId id="282" r:id="rId11"/>
    <p:sldId id="283" r:id="rId12"/>
    <p:sldId id="316" r:id="rId13"/>
    <p:sldId id="287" r:id="rId14"/>
    <p:sldId id="288" r:id="rId15"/>
    <p:sldId id="289" r:id="rId16"/>
    <p:sldId id="290" r:id="rId17"/>
    <p:sldId id="291" r:id="rId18"/>
    <p:sldId id="292" r:id="rId19"/>
    <p:sldId id="307" r:id="rId20"/>
    <p:sldId id="309" r:id="rId21"/>
    <p:sldId id="298" r:id="rId22"/>
    <p:sldId id="300" r:id="rId23"/>
    <p:sldId id="319" r:id="rId24"/>
    <p:sldId id="299" r:id="rId25"/>
    <p:sldId id="302" r:id="rId26"/>
    <p:sldId id="304" r:id="rId27"/>
    <p:sldId id="305" r:id="rId28"/>
    <p:sldId id="306" r:id="rId29"/>
    <p:sldId id="310" r:id="rId30"/>
    <p:sldId id="311" r:id="rId31"/>
    <p:sldId id="314" r:id="rId32"/>
    <p:sldId id="315" r:id="rId33"/>
    <p:sldId id="31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5"/>
    <p:restoredTop sz="94671"/>
  </p:normalViewPr>
  <p:slideViewPr>
    <p:cSldViewPr>
      <p:cViewPr varScale="1">
        <p:scale>
          <a:sx n="104" d="100"/>
          <a:sy n="104" d="100"/>
        </p:scale>
        <p:origin x="133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02CB-6C7C-4FED-89BA-7D4227B4FFCC}" type="datetimeFigureOut">
              <a:rPr lang="en-GB" smtClean="0"/>
              <a:pPr/>
              <a:t>02/11/2016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111-83B8-49CF-825C-28993983882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02CB-6C7C-4FED-89BA-7D4227B4FFCC}" type="datetimeFigureOut">
              <a:rPr lang="en-GB" smtClean="0"/>
              <a:pPr/>
              <a:t>02/11/2016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111-83B8-49CF-825C-28993983882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02CB-6C7C-4FED-89BA-7D4227B4FFCC}" type="datetimeFigureOut">
              <a:rPr lang="en-GB" smtClean="0"/>
              <a:pPr/>
              <a:t>02/11/2016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111-83B8-49CF-825C-28993983882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02CB-6C7C-4FED-89BA-7D4227B4FFCC}" type="datetimeFigureOut">
              <a:rPr lang="en-GB" smtClean="0"/>
              <a:pPr/>
              <a:t>02/11/2016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111-83B8-49CF-825C-28993983882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02CB-6C7C-4FED-89BA-7D4227B4FFCC}" type="datetimeFigureOut">
              <a:rPr lang="en-GB" smtClean="0"/>
              <a:pPr/>
              <a:t>02/11/2016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111-83B8-49CF-825C-28993983882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02CB-6C7C-4FED-89BA-7D4227B4FFCC}" type="datetimeFigureOut">
              <a:rPr lang="en-GB" smtClean="0"/>
              <a:pPr/>
              <a:t>02/11/2016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111-83B8-49CF-825C-28993983882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02CB-6C7C-4FED-89BA-7D4227B4FFCC}" type="datetimeFigureOut">
              <a:rPr lang="en-GB" smtClean="0"/>
              <a:pPr/>
              <a:t>02/11/2016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111-83B8-49CF-825C-28993983882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02CB-6C7C-4FED-89BA-7D4227B4FFCC}" type="datetimeFigureOut">
              <a:rPr lang="en-GB" smtClean="0"/>
              <a:pPr/>
              <a:t>02/11/2016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111-83B8-49CF-825C-28993983882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02CB-6C7C-4FED-89BA-7D4227B4FFCC}" type="datetimeFigureOut">
              <a:rPr lang="en-GB" smtClean="0"/>
              <a:pPr/>
              <a:t>02/11/2016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111-83B8-49CF-825C-28993983882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02CB-6C7C-4FED-89BA-7D4227B4FFCC}" type="datetimeFigureOut">
              <a:rPr lang="en-GB" smtClean="0"/>
              <a:pPr/>
              <a:t>02/11/2016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111-83B8-49CF-825C-28993983882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02CB-6C7C-4FED-89BA-7D4227B4FFCC}" type="datetimeFigureOut">
              <a:rPr lang="en-GB" smtClean="0"/>
              <a:pPr/>
              <a:t>02/11/2016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111-83B8-49CF-825C-28993983882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802CB-6C7C-4FED-89BA-7D4227B4FFCC}" type="datetimeFigureOut">
              <a:rPr lang="en-GB" smtClean="0"/>
              <a:pPr/>
              <a:t>02/11/2016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F1111-83B8-49CF-825C-28993983882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PowerPoint_Slide222222222.sldx"/><Relationship Id="rId5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PowerPoint_Slide333333333.sldx"/><Relationship Id="rId5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Relationship Id="rId3" Type="http://schemas.openxmlformats.org/officeDocument/2006/relationships/image" Target="cid:38F0EE9A-56D7-4D5E-B8E3-25E54932BCF8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PowerPoint_Slide111111111.sldx"/><Relationship Id="rId5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29614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So what airway and vascular access skills can you perform whilst wearing C</a:t>
            </a:r>
            <a:r>
              <a:rPr lang="en-GB" sz="3600" b="1" u="sng" dirty="0" smtClean="0"/>
              <a:t>B</a:t>
            </a:r>
            <a:r>
              <a:rPr lang="en-GB" sz="2800" dirty="0" smtClean="0"/>
              <a:t>RN-PPE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Nick Castle PhD, MSc </a:t>
            </a:r>
            <a:r>
              <a:rPr lang="en-GB" sz="2200" baseline="30000" dirty="0" smtClean="0"/>
              <a:t>(Dist) </a:t>
            </a:r>
            <a:r>
              <a:rPr lang="en-GB" sz="2400" dirty="0" smtClean="0"/>
              <a:t>DIMC RCS </a:t>
            </a:r>
            <a:r>
              <a:rPr lang="en-GB" sz="2200" baseline="30000" dirty="0" smtClean="0"/>
              <a:t>(ED)</a:t>
            </a:r>
          </a:p>
          <a:p>
            <a:r>
              <a:rPr lang="en-GB" sz="2400" dirty="0" smtClean="0"/>
              <a:t>Assistant Executive Director / Head of Professions</a:t>
            </a:r>
          </a:p>
          <a:p>
            <a:r>
              <a:rPr lang="en-GB" sz="2400" dirty="0" smtClean="0"/>
              <a:t>Hamad Medical Corporation Ambulance Service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AIRWAY MANAGEMENT: ETT verses LMA for airway management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46550" y="1124744"/>
            <a:ext cx="4889946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sz="1600" dirty="0" smtClean="0"/>
              <a:t>	</a:t>
            </a:r>
            <a:r>
              <a:rPr lang="en-GB" sz="1800" b="1" u="sng" dirty="0" smtClean="0"/>
              <a:t>mean	95%	     range</a:t>
            </a:r>
            <a:r>
              <a:rPr lang="en-GB" sz="1800" dirty="0" smtClean="0"/>
              <a:t>	</a:t>
            </a:r>
          </a:p>
          <a:p>
            <a:pPr>
              <a:buNone/>
            </a:pPr>
            <a:r>
              <a:rPr lang="en-GB" sz="1800" b="1" u="sng" dirty="0" smtClean="0"/>
              <a:t>LMA</a:t>
            </a:r>
          </a:p>
          <a:p>
            <a:pPr>
              <a:buNone/>
            </a:pPr>
            <a:r>
              <a:rPr lang="en-GB" sz="1800" dirty="0" smtClean="0"/>
              <a:t>No PPE 	17.7	17-18.4	     10-33	</a:t>
            </a:r>
          </a:p>
          <a:p>
            <a:pPr>
              <a:buNone/>
            </a:pPr>
            <a:r>
              <a:rPr lang="en-GB" sz="1800" dirty="0" smtClean="0"/>
              <a:t>1) PPE	26.6	25.6-27.6	     13-51	</a:t>
            </a:r>
          </a:p>
          <a:p>
            <a:pPr>
              <a:buNone/>
            </a:pPr>
            <a:r>
              <a:rPr lang="en-GB" sz="1800" dirty="0" smtClean="0"/>
              <a:t>2) PPE	21.8	21.1-22.6	     6-35	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b="1" u="sng" dirty="0" smtClean="0"/>
              <a:t>ETT</a:t>
            </a:r>
          </a:p>
          <a:p>
            <a:pPr>
              <a:buNone/>
            </a:pPr>
            <a:r>
              <a:rPr lang="en-GB" sz="1800" dirty="0" smtClean="0"/>
              <a:t>No PPE	36.1	34.2-38	     18-99</a:t>
            </a:r>
          </a:p>
          <a:p>
            <a:pPr>
              <a:buNone/>
            </a:pPr>
            <a:r>
              <a:rPr lang="en-GB" sz="1800" dirty="0" smtClean="0"/>
              <a:t>1)PPE	67.5	63.3-71.7	     28-210</a:t>
            </a:r>
          </a:p>
          <a:p>
            <a:pPr>
              <a:buNone/>
            </a:pPr>
            <a:r>
              <a:rPr lang="en-GB" sz="1800" dirty="0" smtClean="0"/>
              <a:t>2)PPE	59.4	56-62.7	     26-161</a:t>
            </a:r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r>
              <a:rPr lang="en-GB" sz="1600" dirty="0" smtClean="0"/>
              <a:t>100% of all LMA insertions were successful compared</a:t>
            </a:r>
          </a:p>
          <a:p>
            <a:pPr>
              <a:buNone/>
            </a:pPr>
            <a:r>
              <a:rPr lang="en-GB" sz="1600" dirty="0" smtClean="0"/>
              <a:t>to 89% for the 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intubation attempt rising to 95% on </a:t>
            </a:r>
          </a:p>
          <a:p>
            <a:pPr>
              <a:buNone/>
            </a:pPr>
            <a:r>
              <a:rPr lang="en-GB" sz="1600" dirty="0" smtClean="0"/>
              <a:t>the 2</a:t>
            </a:r>
            <a:r>
              <a:rPr lang="en-GB" sz="1600" baseline="30000" dirty="0" smtClean="0"/>
              <a:t>nd</a:t>
            </a:r>
            <a:r>
              <a:rPr lang="en-GB" sz="1600" dirty="0" smtClean="0"/>
              <a:t> attempt.</a:t>
            </a:r>
            <a:endParaRPr lang="en-GB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2650331"/>
            <a:ext cx="3340100" cy="24257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634082"/>
          </a:xfrm>
        </p:spPr>
        <p:txBody>
          <a:bodyPr>
            <a:normAutofit/>
          </a:bodyPr>
          <a:lstStyle/>
          <a:p>
            <a:pPr algn="l"/>
            <a:r>
              <a:rPr lang="en-GB" sz="2400" dirty="0" smtClean="0"/>
              <a:t>Intubation on the floor was even worse... But the LMA just got better?</a:t>
            </a:r>
            <a:endParaRPr lang="en-GB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21" y="1124746"/>
          <a:ext cx="8640961" cy="3813638"/>
        </p:xfrm>
        <a:graphic>
          <a:graphicData uri="http://schemas.openxmlformats.org/drawingml/2006/table">
            <a:tbl>
              <a:tblPr/>
              <a:tblGrid>
                <a:gridCol w="1329523"/>
                <a:gridCol w="1329523"/>
                <a:gridCol w="1196383"/>
                <a:gridCol w="1196383"/>
                <a:gridCol w="1196383"/>
                <a:gridCol w="1196383"/>
                <a:gridCol w="1196383"/>
              </a:tblGrid>
              <a:tr h="571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Arial"/>
                          <a:ea typeface="Calibri"/>
                        </a:rPr>
                        <a:t>Skill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Arial"/>
                          <a:ea typeface="Calibri"/>
                        </a:rPr>
                        <a:t>Position 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Arial"/>
                          <a:ea typeface="Calibri"/>
                        </a:rPr>
                        <a:t>Successful</a:t>
                      </a:r>
                      <a:r>
                        <a:rPr lang="en-GB" sz="1200" dirty="0">
                          <a:latin typeface="Arial"/>
                          <a:ea typeface="Calibri"/>
                        </a:rPr>
                        <a:t> </a:t>
                      </a:r>
                      <a:r>
                        <a:rPr lang="en-GB" sz="1200" b="1" dirty="0">
                          <a:latin typeface="Arial"/>
                          <a:ea typeface="Calibri"/>
                        </a:rPr>
                        <a:t>(%)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Arial"/>
                          <a:ea typeface="Calibri"/>
                        </a:rPr>
                        <a:t>Mean time</a:t>
                      </a:r>
                      <a:r>
                        <a:rPr lang="en-GB" sz="1200" dirty="0">
                          <a:latin typeface="Arial"/>
                          <a:ea typeface="Calibri"/>
                        </a:rPr>
                        <a:t> </a:t>
                      </a:r>
                      <a:r>
                        <a:rPr lang="en-GB" sz="1200" b="1" dirty="0">
                          <a:latin typeface="Arial"/>
                          <a:ea typeface="Calibri"/>
                        </a:rPr>
                        <a:t>(sec)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Arial"/>
                          <a:ea typeface="Calibri"/>
                        </a:rPr>
                        <a:t>95% CI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Arial"/>
                          <a:ea typeface="Calibri"/>
                        </a:rPr>
                        <a:t>Range</a:t>
                      </a:r>
                      <a:r>
                        <a:rPr lang="en-GB" sz="1200" dirty="0">
                          <a:latin typeface="Arial"/>
                          <a:ea typeface="Calibri"/>
                        </a:rPr>
                        <a:t> </a:t>
                      </a:r>
                      <a:r>
                        <a:rPr lang="en-GB" sz="1200" b="1" dirty="0">
                          <a:latin typeface="Arial"/>
                          <a:ea typeface="Calibri"/>
                        </a:rPr>
                        <a:t>(sec)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Arial"/>
                          <a:ea typeface="Calibri"/>
                        </a:rPr>
                        <a:t>Failures (%)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4881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Intubation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Standing 1st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68 (90.6)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70.3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62.5, 78.0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28.1-209.7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7 (9.4)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Standing 2nd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72 (96)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59.1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53.2, 64.9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25.6-160.7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3 (4)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Floor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55 (73.3)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100.7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88.4, 113.0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38.8-209.7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20 (26.6)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81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LMA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Standing 1st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75 (100)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25.7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23.8, 27.6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12.3-51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Standing 2nd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75 (100)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21.5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20.1, 22.9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6.1-38.1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Floor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75 (100)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20.9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19.5, 22.4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10.3-38.1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65313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Too quote a consultant anaesthetist... ‘the patient would be dead before you successfully intubate them on the floor!’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So what is the issue...</a:t>
            </a:r>
            <a:endParaRPr lang="en-GB" sz="2800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425341"/>
              </p:ext>
            </p:extLst>
          </p:nvPr>
        </p:nvGraphicFramePr>
        <p:xfrm>
          <a:off x="64874" y="980727"/>
          <a:ext cx="8899614" cy="5590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2" name="Slide" r:id="rId4" imgW="4570465" imgH="3427468" progId="PowerPoint.Slide.12">
                  <p:embed/>
                </p:oleObj>
              </mc:Choice>
              <mc:Fallback>
                <p:oleObj name="Slide" r:id="rId4" imgW="4570465" imgH="3427468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74" y="980727"/>
                        <a:ext cx="8899614" cy="55901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3323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562074"/>
          </a:xfrm>
        </p:spPr>
        <p:txBody>
          <a:bodyPr>
            <a:noAutofit/>
          </a:bodyPr>
          <a:lstStyle/>
          <a:p>
            <a:pPr algn="l"/>
            <a:r>
              <a:rPr lang="en-GB" sz="1800" dirty="0" smtClean="0"/>
              <a:t>What about if you use different positions on the floor, verses intubating on a trolley...</a:t>
            </a:r>
            <a:endParaRPr lang="en-GB" sz="1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131326"/>
              </p:ext>
            </p:extLst>
          </p:nvPr>
        </p:nvGraphicFramePr>
        <p:xfrm>
          <a:off x="251521" y="1196756"/>
          <a:ext cx="8568950" cy="3491006"/>
        </p:xfrm>
        <a:graphic>
          <a:graphicData uri="http://schemas.openxmlformats.org/drawingml/2006/table">
            <a:tbl>
              <a:tblPr/>
              <a:tblGrid>
                <a:gridCol w="875705"/>
                <a:gridCol w="786900"/>
                <a:gridCol w="786900"/>
                <a:gridCol w="703031"/>
                <a:gridCol w="1045294"/>
                <a:gridCol w="2185560"/>
                <a:gridCol w="2185560"/>
              </a:tblGrid>
              <a:tr h="7200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Position</a:t>
                      </a:r>
                      <a:endParaRPr lang="en-GB" sz="1000" dirty="0">
                        <a:latin typeface="Arial"/>
                        <a:ea typeface="Calibri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CBRN</a:t>
                      </a:r>
                      <a:endParaRPr lang="en-GB" sz="1000" dirty="0">
                        <a:latin typeface="Arial"/>
                        <a:ea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Suit Used?</a:t>
                      </a:r>
                      <a:endParaRPr lang="en-GB" sz="1000" dirty="0">
                        <a:latin typeface="Arial"/>
                        <a:ea typeface="Calibri"/>
                      </a:endParaRP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Total</a:t>
                      </a:r>
                      <a:endParaRPr lang="en-GB" sz="1000" dirty="0">
                        <a:latin typeface="Arial"/>
                        <a:ea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successful</a:t>
                      </a:r>
                      <a:endParaRPr lang="en-GB" sz="1000" dirty="0">
                        <a:latin typeface="Arial"/>
                        <a:ea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attempts</a:t>
                      </a:r>
                      <a:endParaRPr lang="en-GB" sz="1000" dirty="0">
                        <a:latin typeface="Arial"/>
                        <a:ea typeface="Calibri"/>
                      </a:endParaRP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Mean</a:t>
                      </a:r>
                      <a:endParaRPr lang="en-GB" sz="1000" dirty="0">
                        <a:latin typeface="Arial"/>
                        <a:ea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(secs)</a:t>
                      </a:r>
                      <a:endParaRPr lang="en-GB" sz="1000" dirty="0">
                        <a:latin typeface="Arial"/>
                        <a:ea typeface="Calibri"/>
                      </a:endParaRP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SD</a:t>
                      </a:r>
                      <a:endParaRPr lang="en-GB" sz="1000" dirty="0">
                        <a:latin typeface="Arial"/>
                        <a:ea typeface="Calibri"/>
                      </a:endParaRP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95% CI for mean</a:t>
                      </a:r>
                      <a:endParaRPr lang="en-GB" sz="1000" dirty="0">
                        <a:latin typeface="Arial"/>
                        <a:ea typeface="Calibri"/>
                      </a:endParaRP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Total ETT resulting in oesophageal placement (as a %)</a:t>
                      </a:r>
                      <a:endParaRPr lang="en-GB" sz="1000" dirty="0">
                        <a:latin typeface="Arial"/>
                        <a:ea typeface="Calibri"/>
                      </a:endParaRPr>
                    </a:p>
                  </a:txBody>
                  <a:tcPr marL="58057" marR="58057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7093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latin typeface="Arial"/>
                          <a:ea typeface="Calibri"/>
                        </a:rPr>
                        <a:t>Ambulance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latin typeface="Arial"/>
                          <a:ea typeface="Calibri"/>
                        </a:rPr>
                        <a:t>Trolley</a:t>
                      </a:r>
                      <a:endParaRPr lang="en-GB" sz="1100" dirty="0">
                        <a:latin typeface="Arial"/>
                        <a:ea typeface="Calibri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No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47 (98%)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30.04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7.18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(27.95, 32.12)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Total 1 (2%)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Yes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48 (100%)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39.42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9.44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(36.68, 42.16)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Total 0 (0%)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3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Arial"/>
                          <a:ea typeface="Calibri"/>
                        </a:rPr>
                        <a:t>Lying</a:t>
                      </a:r>
                      <a:endParaRPr lang="en-GB" sz="1100" dirty="0">
                        <a:latin typeface="Arial"/>
                        <a:ea typeface="Calibri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No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46 (96%)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31.37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9.10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(28.67, 34.07)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Total 1 (2%)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Yes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30 (62.5%)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56.07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19.68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(48.72, 63.41)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Total 9 (18.7%)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3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Arial"/>
                          <a:ea typeface="Calibri"/>
                        </a:rPr>
                        <a:t>Kneeling</a:t>
                      </a:r>
                      <a:endParaRPr lang="en-GB" sz="1100" dirty="0">
                        <a:latin typeface="Arial"/>
                        <a:ea typeface="Calibri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No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47 (98%)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29.02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6.65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(27.06, 30.97)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Total 1 (2%)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Yes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39 (81%)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42.56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11.52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(38.83, 46.29)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Total 5 (10.4)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3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Arial"/>
                          <a:ea typeface="Calibri"/>
                        </a:rPr>
                        <a:t>Sitting</a:t>
                      </a:r>
                      <a:endParaRPr lang="en-GB" sz="1100" dirty="0">
                        <a:latin typeface="Arial"/>
                        <a:ea typeface="Calibri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No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47 (98%)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30.14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13.41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(26.20, 34.08)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Total 1 (2%)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Yes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40 (83%)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48.15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29.27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(38.79, 57.51)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Total 6 (12.5%)</a:t>
                      </a:r>
                    </a:p>
                  </a:txBody>
                  <a:tcPr marL="58057" marR="58057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44522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Take home message... Avoid intubating on the floor whilst wearing CBRN-PPE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What about other supraglottic airways...</a:t>
            </a:r>
            <a:endParaRPr lang="en-GB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4053"/>
            <a:ext cx="9144000" cy="504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 Box 77"/>
          <p:cNvSpPr txBox="1">
            <a:spLocks noChangeArrowheads="1"/>
          </p:cNvSpPr>
          <p:nvPr/>
        </p:nvSpPr>
        <p:spPr bwMode="auto">
          <a:xfrm>
            <a:off x="6948264" y="2492896"/>
            <a:ext cx="1473200" cy="2016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Key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 = Combitube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 = LTA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 = Igel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 = PLMA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 = LMA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 = ILMA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Supraglottic airways not all the same</a:t>
            </a:r>
            <a:endParaRPr lang="en-GB" sz="2800" dirty="0"/>
          </a:p>
        </p:txBody>
      </p:sp>
      <p:pic>
        <p:nvPicPr>
          <p:cNvPr id="7" name="Content Placeholder 6" descr="boxplot0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1838"/>
            <a:ext cx="4139952" cy="52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889496"/>
              </p:ext>
            </p:extLst>
          </p:nvPr>
        </p:nvGraphicFramePr>
        <p:xfrm>
          <a:off x="3059832" y="1484786"/>
          <a:ext cx="5976663" cy="4392491"/>
        </p:xfrm>
        <a:graphic>
          <a:graphicData uri="http://schemas.openxmlformats.org/drawingml/2006/table">
            <a:tbl>
              <a:tblPr/>
              <a:tblGrid>
                <a:gridCol w="1083587"/>
                <a:gridCol w="1083587"/>
                <a:gridCol w="728783"/>
                <a:gridCol w="634169"/>
                <a:gridCol w="634169"/>
                <a:gridCol w="634169"/>
                <a:gridCol w="634169"/>
                <a:gridCol w="544030"/>
              </a:tblGrid>
              <a:tr h="27441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CBRN-PPE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worn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Device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Completion of insertion (measured in seconds)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03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15s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30s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45s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60s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90s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120s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4416">
                <a:tc row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NO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LMA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1.7%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56.9%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94.8%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98.3%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100%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100%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PLMA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5.2%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79.3%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96.6%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100%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100%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100%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Igel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81.0%</a:t>
                      </a:r>
                      <a:endParaRPr lang="en-GB" sz="1200" b="1" dirty="0">
                        <a:solidFill>
                          <a:srgbClr val="FF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100%</a:t>
                      </a:r>
                      <a:endParaRPr lang="en-GB" sz="1200" b="1" dirty="0">
                        <a:solidFill>
                          <a:srgbClr val="FF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100%</a:t>
                      </a:r>
                      <a:endParaRPr lang="en-GB" sz="1200" b="1" dirty="0">
                        <a:solidFill>
                          <a:srgbClr val="FF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100%</a:t>
                      </a:r>
                      <a:endParaRPr lang="en-GB" sz="1200" b="1" dirty="0">
                        <a:solidFill>
                          <a:srgbClr val="FF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100%</a:t>
                      </a:r>
                      <a:endParaRPr lang="en-GB" sz="1200" b="1" dirty="0">
                        <a:solidFill>
                          <a:srgbClr val="FF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100%</a:t>
                      </a:r>
                      <a:endParaRPr lang="en-GB" sz="1200" b="1" dirty="0">
                        <a:solidFill>
                          <a:srgbClr val="FF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LTA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</a:rPr>
                        <a:t>8.6%</a:t>
                      </a:r>
                      <a:endParaRPr lang="en-GB" sz="1200" b="1" dirty="0">
                        <a:solidFill>
                          <a:srgbClr val="0070C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</a:rPr>
                        <a:t>91.4%</a:t>
                      </a:r>
                      <a:endParaRPr lang="en-GB" sz="1200" b="1" dirty="0">
                        <a:solidFill>
                          <a:srgbClr val="0070C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</a:rPr>
                        <a:t>100 %</a:t>
                      </a:r>
                      <a:endParaRPr lang="en-GB" sz="1200" b="1" dirty="0">
                        <a:solidFill>
                          <a:srgbClr val="0070C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</a:rPr>
                        <a:t>100%</a:t>
                      </a:r>
                      <a:endParaRPr lang="en-GB" sz="1200" b="1" dirty="0">
                        <a:solidFill>
                          <a:srgbClr val="0070C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</a:rPr>
                        <a:t>100%</a:t>
                      </a:r>
                      <a:endParaRPr lang="en-GB" sz="1200" b="1" dirty="0">
                        <a:solidFill>
                          <a:srgbClr val="0070C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</a:rPr>
                        <a:t>100%</a:t>
                      </a:r>
                      <a:endParaRPr lang="en-GB" sz="1200" b="1" dirty="0">
                        <a:solidFill>
                          <a:srgbClr val="0070C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Combitube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1.7%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37.9%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72.4%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96.6%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96.6%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96.6%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Fastrack*/ILMA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3.4%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58.6%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94.8%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98.3%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100%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100%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16">
                <a:tc row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YES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LMA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0.0%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10.3%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46.6%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81.0%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94.8%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100%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PLMA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0.0%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6.9%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65.5%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89.7%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98.3%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98.3%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latin typeface="Arial"/>
                          <a:ea typeface="Calibri"/>
                        </a:rPr>
                        <a:t>Igel</a:t>
                      </a:r>
                      <a:endParaRPr lang="en-GB" sz="120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32.8%</a:t>
                      </a:r>
                      <a:endParaRPr lang="en-GB" sz="1200" b="1" dirty="0">
                        <a:solidFill>
                          <a:srgbClr val="FF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94.8%</a:t>
                      </a:r>
                      <a:endParaRPr lang="en-GB" sz="1200" b="1" dirty="0">
                        <a:solidFill>
                          <a:srgbClr val="FF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98.3%</a:t>
                      </a:r>
                      <a:endParaRPr lang="en-GB" sz="1200" b="1" dirty="0">
                        <a:solidFill>
                          <a:srgbClr val="FF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100%</a:t>
                      </a:r>
                      <a:endParaRPr lang="en-GB" sz="1200" b="1" dirty="0">
                        <a:solidFill>
                          <a:srgbClr val="FF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100%</a:t>
                      </a:r>
                      <a:endParaRPr lang="en-GB" sz="1200" b="1" dirty="0">
                        <a:solidFill>
                          <a:srgbClr val="FF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100%</a:t>
                      </a:r>
                      <a:endParaRPr lang="en-GB" sz="1200" b="1" dirty="0">
                        <a:solidFill>
                          <a:srgbClr val="FF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LTA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</a:rPr>
                        <a:t>0.0%</a:t>
                      </a:r>
                      <a:endParaRPr lang="en-GB" sz="1200" b="1" dirty="0">
                        <a:solidFill>
                          <a:srgbClr val="0070C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</a:rPr>
                        <a:t>27.6%</a:t>
                      </a:r>
                      <a:endParaRPr lang="en-GB" sz="1200" b="1" dirty="0">
                        <a:solidFill>
                          <a:srgbClr val="0070C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</a:rPr>
                        <a:t>79.3%</a:t>
                      </a:r>
                      <a:endParaRPr lang="en-GB" sz="1200" b="1" dirty="0">
                        <a:solidFill>
                          <a:srgbClr val="0070C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</a:rPr>
                        <a:t>94.8%</a:t>
                      </a:r>
                      <a:endParaRPr lang="en-GB" sz="1200" b="1" dirty="0">
                        <a:solidFill>
                          <a:srgbClr val="0070C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</a:rPr>
                        <a:t>100%</a:t>
                      </a:r>
                      <a:endParaRPr lang="en-GB" sz="1200" b="1" dirty="0">
                        <a:solidFill>
                          <a:srgbClr val="0070C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</a:rPr>
                        <a:t>100%</a:t>
                      </a:r>
                      <a:endParaRPr lang="en-GB" sz="1200" b="1" dirty="0">
                        <a:solidFill>
                          <a:srgbClr val="0070C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latin typeface="Arial"/>
                          <a:ea typeface="Calibri"/>
                        </a:rPr>
                        <a:t>Combitube</a:t>
                      </a:r>
                      <a:endParaRPr lang="en-GB" sz="120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0.0%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3.4%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19.0%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43.1%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81.0%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94.8%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1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latin typeface="Arial"/>
                          <a:ea typeface="Calibri"/>
                        </a:rPr>
                        <a:t>Fastrack</a:t>
                      </a:r>
                      <a:r>
                        <a:rPr lang="en-GB" sz="1000">
                          <a:latin typeface="Arial"/>
                          <a:ea typeface="Calibri"/>
                        </a:rPr>
                        <a:t>*/ILMA</a:t>
                      </a:r>
                      <a:endParaRPr lang="en-GB" sz="120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0.0%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3.4%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44.8%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74.1%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96.6%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100%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the Igel so much faster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 need for a syringe</a:t>
            </a:r>
          </a:p>
          <a:p>
            <a:r>
              <a:rPr lang="en-GB" dirty="0" smtClean="0"/>
              <a:t>Easy to grip, hold and insert</a:t>
            </a:r>
          </a:p>
          <a:p>
            <a:r>
              <a:rPr lang="en-GB" dirty="0" smtClean="0"/>
              <a:t>Its big and bulky making it ideal for use whilst wearing thick gloves</a:t>
            </a:r>
            <a:endParaRPr lang="en-GB" dirty="0"/>
          </a:p>
        </p:txBody>
      </p:sp>
      <p:pic>
        <p:nvPicPr>
          <p:cNvPr id="6" name="Picture 5" descr="http://endotoday.com/endotoday/20140626_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3429000"/>
            <a:ext cx="410445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4" descr="http://d13z1xw8270sfc.cloudfront.net/origin/75240/30mlsyringes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28906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What about intubation aids...</a:t>
            </a:r>
            <a:endParaRPr lang="en-GB" sz="2800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0" y="836712"/>
          <a:ext cx="9144000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1" name="Slide" r:id="rId4" imgW="4570465" imgH="3427468" progId="PowerPoint.Slide.12">
                  <p:embed/>
                </p:oleObj>
              </mc:Choice>
              <mc:Fallback>
                <p:oleObj name="Slide" r:id="rId4" imgW="4570465" imgH="3427468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6712"/>
                        <a:ext cx="9144000" cy="58326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Intubation aids, a variable feast</a:t>
            </a:r>
            <a:endParaRPr lang="en-GB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382273"/>
              </p:ext>
            </p:extLst>
          </p:nvPr>
        </p:nvGraphicFramePr>
        <p:xfrm>
          <a:off x="323528" y="1412786"/>
          <a:ext cx="8424936" cy="4201603"/>
        </p:xfrm>
        <a:graphic>
          <a:graphicData uri="http://schemas.openxmlformats.org/drawingml/2006/table">
            <a:tbl>
              <a:tblPr/>
              <a:tblGrid>
                <a:gridCol w="888756"/>
                <a:gridCol w="1155132"/>
                <a:gridCol w="1155132"/>
                <a:gridCol w="1244133"/>
                <a:gridCol w="1244133"/>
                <a:gridCol w="888756"/>
                <a:gridCol w="888756"/>
                <a:gridCol w="960138"/>
              </a:tblGrid>
              <a:tr h="288031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Device</a:t>
                      </a:r>
                      <a:endParaRPr lang="en-GB" sz="1000" dirty="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CBRN suit used?</a:t>
                      </a:r>
                      <a:endParaRPr lang="en-GB" sz="1000" dirty="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Number of abandoned intubations</a:t>
                      </a:r>
                      <a:endParaRPr lang="en-GB" sz="1000" dirty="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Number of oesophageal  intubations</a:t>
                      </a:r>
                      <a:endParaRPr lang="en-GB" sz="1000" dirty="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Number of successful intubations</a:t>
                      </a:r>
                      <a:endParaRPr lang="en-GB" sz="1000" dirty="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For successful intubations only</a:t>
                      </a:r>
                      <a:endParaRPr lang="en-GB" sz="1000" dirty="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320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Mean (seconds)</a:t>
                      </a:r>
                      <a:endParaRPr lang="en-GB" sz="1000" dirty="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Standard Deviation</a:t>
                      </a:r>
                      <a:endParaRPr lang="en-GB" sz="1000" dirty="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95% CI for mean</a:t>
                      </a:r>
                      <a:endParaRPr lang="en-GB" sz="1000" dirty="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031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Arial"/>
                          <a:ea typeface="Calibri"/>
                        </a:rPr>
                        <a:t>Standard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No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0 (0.0%)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0 (0.0%)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66 (100.0%)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30.8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8.5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(28.7, 32.9)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Yes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0 (0.0%)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5 (7.6%)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61 (92.4%)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49.6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20.9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(44.2, 54.9)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1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latin typeface="Arial"/>
                          <a:ea typeface="Calibri"/>
                        </a:rPr>
                        <a:t>Stylet</a:t>
                      </a:r>
                      <a:endParaRPr lang="en-GB" sz="120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No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0 (0.0%)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0 (0.0%)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66 (100.0%)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34.4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9.9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(32.0, 36.9)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Yes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0 (0.0%)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5 (7.6%)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61 (92.4%)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50.9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17.0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(46.6, 55.3)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1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latin typeface="Arial"/>
                          <a:ea typeface="Calibri"/>
                        </a:rPr>
                        <a:t>Bougie</a:t>
                      </a:r>
                      <a:endParaRPr lang="en-GB" sz="120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No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 (1.5%)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0 (0.0%)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</a:rPr>
                        <a:t>65 (98.5%)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</a:rPr>
                        <a:t>41.9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11.0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(39.1, 44.6)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Yes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2 (3.0%)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3 (4.5%)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</a:rPr>
                        <a:t>61 (92.4%)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</a:rPr>
                        <a:t>58.4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20.0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(53.3, 63.5)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1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Arial"/>
                          <a:ea typeface="Calibri"/>
                        </a:rPr>
                        <a:t>ILMA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No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0 (0.0%)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0 (0.0%)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66 (100.0%)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41.6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13.9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(38.2, 45.1)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Yes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 (1.5%)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 (1.5%)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64 (97.0%)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61.0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19.6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(56.1, 65.9)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1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latin typeface="Arial"/>
                          <a:ea typeface="Calibri"/>
                        </a:rPr>
                        <a:t>Airtraq</a:t>
                      </a:r>
                      <a:r>
                        <a:rPr lang="en-GB" sz="1200" b="1">
                          <a:latin typeface="Arial"/>
                          <a:ea typeface="Calibri"/>
                        </a:rPr>
                        <a:t>™</a:t>
                      </a:r>
                      <a:endParaRPr lang="en-GB" sz="120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No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0 (0.0%)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4 (6.1%)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62 (93.9%)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44.9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15.2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(41.0, 48.7)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Yes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2 (3.0%)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4 (6.1%)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60 (90.9%)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69.4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38.4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(59.5, 79.3)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1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Arial"/>
                          <a:ea typeface="Calibri"/>
                        </a:rPr>
                        <a:t>McCoy™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No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 (1.5%)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0 (0.0%)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65 (98.5%)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36.1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12.2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(33.1, 39.2)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Yes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4 (6.1%)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8 (12.1%)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54 (81.8%)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50.8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15.6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(46.6, 55.1)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So what happened to the bougie...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	The bougie mandates the retention of finger-thumb dexterity. Plus ideally its a two person technique.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Handling the bougie was hampered by the CBRN gloves.</a:t>
            </a:r>
            <a:endParaRPr lang="en-GB" dirty="0"/>
          </a:p>
        </p:txBody>
      </p:sp>
      <p:pic>
        <p:nvPicPr>
          <p:cNvPr id="6" name="Content Placeholder 5" descr="http://i1.ytimg.com/vi/JvqXil8apEI/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40386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400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UK</a:t>
            </a:r>
            <a:r>
              <a:rPr lang="en-GB" dirty="0" smtClean="0"/>
              <a:t> C</a:t>
            </a:r>
            <a:r>
              <a:rPr lang="en-GB" sz="5400" b="1" dirty="0" smtClean="0"/>
              <a:t>B</a:t>
            </a:r>
            <a:r>
              <a:rPr lang="en-GB" dirty="0" smtClean="0"/>
              <a:t>RN capability pre-2007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Very limited with no structured health service CBRN capabilities and no capacity for on scene clinical treatment...</a:t>
            </a:r>
          </a:p>
          <a:p>
            <a:endParaRPr lang="en-GB" dirty="0"/>
          </a:p>
        </p:txBody>
      </p:sp>
      <p:pic>
        <p:nvPicPr>
          <p:cNvPr id="20482" name="Picture 2" descr="http://blogs.b1057.com/wp-content/uploads/2012/02/ostrich-head-sa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068960"/>
            <a:ext cx="28575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Is the intubating LMA the ideal device?</a:t>
            </a:r>
            <a:endParaRPr lang="en-GB" sz="3600" dirty="0"/>
          </a:p>
        </p:txBody>
      </p:sp>
      <p:pic>
        <p:nvPicPr>
          <p:cNvPr id="6" name="Content Placeholder 5" descr="http://www.anesthesia.utoronto.ca/Assets/Anesthesia+Digital+Assets/Anesthesia/Anesthesia+Digital+Assets/CME/m10fig07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903649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2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ILMA a new role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1656185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sz="1800" dirty="0" smtClean="0"/>
              <a:t>Initially use the ILMA as a supraglottic airway to commence ventilation...</a:t>
            </a:r>
          </a:p>
          <a:p>
            <a:pPr>
              <a:buNone/>
            </a:pPr>
            <a:r>
              <a:rPr lang="en-GB" sz="1800" dirty="0" smtClean="0"/>
              <a:t>	Then once pre-oxygenated consider intubating via the ILMA. </a:t>
            </a:r>
            <a:endParaRPr lang="en-GB" sz="1800" dirty="0"/>
          </a:p>
        </p:txBody>
      </p:sp>
      <p:pic>
        <p:nvPicPr>
          <p:cNvPr id="6" name="Content Placeholder 4" descr="938531.fig.002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1764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48064" y="3284984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 change in practice is recommended... Leave the ILMA in situ once you have intubated... Reduces the risk of accidental extubation.  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Dose the experience of the clinician make a difference 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2420888"/>
            <a:ext cx="4176464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The frequency that a clinician performed a skill, with in their day-to-day practice, influenced the speed they completed this skill whilst wearing CBRN-PPE. </a:t>
            </a:r>
            <a:endParaRPr lang="en-GB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/>
          </a:bodyPr>
          <a:lstStyle/>
          <a:p>
            <a:r>
              <a:rPr lang="en-GB" sz="2400" dirty="0"/>
              <a:t>Anaesthetists were fastest at intubation and IV access</a:t>
            </a:r>
          </a:p>
          <a:p>
            <a:r>
              <a:rPr lang="en-GB" sz="2400" dirty="0"/>
              <a:t>Emergency nurses were fastest at drawing up drugs</a:t>
            </a:r>
          </a:p>
          <a:p>
            <a:r>
              <a:rPr lang="en-GB" sz="2400" dirty="0"/>
              <a:t>Prehospital clinicians were fastest at intubation on the floor</a:t>
            </a:r>
          </a:p>
          <a:p>
            <a:r>
              <a:rPr lang="en-GB" sz="2400" dirty="0"/>
              <a:t>Consultants were faster than </a:t>
            </a:r>
            <a:r>
              <a:rPr lang="en-GB" sz="2400" dirty="0" smtClean="0"/>
              <a:t>trainees/specialists</a:t>
            </a:r>
            <a:r>
              <a:rPr lang="en-GB" dirty="0" smtClean="0"/>
              <a:t>.</a:t>
            </a:r>
            <a:endParaRPr lang="en-GB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 lessons transferable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070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make of the PPE is not the issue but</a:t>
            </a:r>
            <a:r>
              <a:rPr lang="is-IS" dirty="0" smtClean="0"/>
              <a:t>…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Gloves/dexterity</a:t>
            </a:r>
          </a:p>
          <a:p>
            <a:r>
              <a:rPr lang="en-US" dirty="0" smtClean="0"/>
              <a:t>Vision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08060"/>
            <a:ext cx="5217510" cy="3621140"/>
          </a:xfrm>
        </p:spPr>
      </p:pic>
    </p:spTree>
    <p:extLst>
      <p:ext uri="{BB962C8B-B14F-4D97-AF65-F5344CB8AC3E}">
        <p14:creationId xmlns:p14="http://schemas.microsoft.com/office/powerpoint/2010/main" val="1799409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findings...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Low dexterity skills are easier to use.</a:t>
            </a:r>
          </a:p>
          <a:p>
            <a:r>
              <a:rPr lang="en-GB" dirty="0" smtClean="0"/>
              <a:t>IO access should be the route of choice in the immediate management of the critically ill C</a:t>
            </a:r>
            <a:r>
              <a:rPr lang="en-GB" sz="4000" b="1" dirty="0" smtClean="0"/>
              <a:t>B</a:t>
            </a:r>
            <a:r>
              <a:rPr lang="en-GB" dirty="0" smtClean="0"/>
              <a:t>RN casualties.</a:t>
            </a:r>
          </a:p>
          <a:p>
            <a:r>
              <a:rPr lang="en-GB" dirty="0" smtClean="0"/>
              <a:t>C</a:t>
            </a:r>
            <a:r>
              <a:rPr lang="en-GB" sz="4000" b="1" dirty="0" smtClean="0"/>
              <a:t>B</a:t>
            </a:r>
            <a:r>
              <a:rPr lang="en-GB" dirty="0" smtClean="0"/>
              <a:t>RN-PPE training should include clinical skill practice.</a:t>
            </a:r>
          </a:p>
          <a:p>
            <a:r>
              <a:rPr lang="en-GB" dirty="0" smtClean="0"/>
              <a:t>The most experienced clinician, if available should performed skills whilst wearing C</a:t>
            </a:r>
            <a:r>
              <a:rPr lang="en-GB" sz="4000" b="1" dirty="0" smtClean="0"/>
              <a:t>B</a:t>
            </a:r>
            <a:r>
              <a:rPr lang="en-GB" dirty="0" smtClean="0"/>
              <a:t>RN-PPE.</a:t>
            </a:r>
          </a:p>
          <a:p>
            <a:r>
              <a:rPr lang="en-GB" b="1" dirty="0" smtClean="0"/>
              <a:t>IF</a:t>
            </a:r>
            <a:r>
              <a:rPr lang="en-GB" dirty="0" smtClean="0"/>
              <a:t> you are going to intubate ensure the patient is in the optimal position.</a:t>
            </a:r>
          </a:p>
          <a:p>
            <a:r>
              <a:rPr lang="en-GB" dirty="0" smtClean="0"/>
              <a:t>The Igel offers rapid airway control and the ILMA is a potential ‘multi-use airway device’.</a:t>
            </a:r>
          </a:p>
          <a:p>
            <a:r>
              <a:rPr lang="en-GB" dirty="0" smtClean="0"/>
              <a:t>Repetition increases skill performance.</a:t>
            </a:r>
          </a:p>
          <a:p>
            <a:r>
              <a:rPr lang="en-GB" dirty="0" smtClean="0"/>
              <a:t>Established devices (e.g. The bougie) may not prove as useful as anticipated when used whilst wearing C</a:t>
            </a:r>
            <a:r>
              <a:rPr lang="en-GB" sz="4000" b="1" dirty="0" smtClean="0"/>
              <a:t>B</a:t>
            </a:r>
            <a:r>
              <a:rPr lang="en-GB" dirty="0" smtClean="0"/>
              <a:t>RN-PPE.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LISTENING...</a:t>
            </a:r>
            <a:endParaRPr lang="en-GB" dirty="0"/>
          </a:p>
        </p:txBody>
      </p:sp>
      <p:pic>
        <p:nvPicPr>
          <p:cNvPr id="12" name="Content Placeholder 11" descr="http://stylopics.com/wp-content/uploads/2013/11/funny-jokes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1764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12" descr="funny cartoon joke 2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44824"/>
            <a:ext cx="4038600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Syria attack"/>
          <p:cNvPicPr>
            <a:picLocks noGrp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86890"/>
            <a:ext cx="4038600" cy="2352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544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Department of Health ‘thoughts’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Decontamination will take 12 minutes*</a:t>
            </a:r>
          </a:p>
          <a:p>
            <a:r>
              <a:rPr lang="en-GB" dirty="0" smtClean="0"/>
              <a:t>No treatment, or limited treatment before decontamination</a:t>
            </a:r>
          </a:p>
          <a:p>
            <a:r>
              <a:rPr lang="en-GB" dirty="0" smtClean="0"/>
              <a:t>Herd and decontaminate before transfer to hospital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‘Hospitals’ </a:t>
            </a:r>
            <a:r>
              <a:rPr lang="en-GB" dirty="0" smtClean="0"/>
              <a:t>may have to decontaminate walking wounded and the worried well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That means the 5</a:t>
            </a:r>
            <a:r>
              <a:rPr lang="en-GB" baseline="30000" dirty="0" smtClean="0"/>
              <a:t>th</a:t>
            </a:r>
            <a:r>
              <a:rPr lang="en-GB" dirty="0" smtClean="0"/>
              <a:t> patient, non-self caring, will wait 1 hour if using the hospital tent</a:t>
            </a:r>
          </a:p>
          <a:p>
            <a:r>
              <a:rPr lang="en-GB" dirty="0" smtClean="0"/>
              <a:t>Can patients wait </a:t>
            </a:r>
            <a:r>
              <a:rPr lang="en-GB" b="1" dirty="0" smtClean="0"/>
              <a:t>AND </a:t>
            </a:r>
            <a:r>
              <a:rPr lang="en-GB" dirty="0" smtClean="0"/>
              <a:t>can you actual treat anyone wearing NHS-PPE</a:t>
            </a:r>
          </a:p>
          <a:p>
            <a:r>
              <a:rPr lang="en-GB" dirty="0" smtClean="0"/>
              <a:t>This is the GENERAL public, not solders </a:t>
            </a:r>
          </a:p>
          <a:p>
            <a:r>
              <a:rPr lang="en-GB" dirty="0" smtClean="0"/>
              <a:t>Umm, lets wait and see!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6021288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*Recent evidence now indicates that Sarin and mustard only requires a maximum of 3 minutes of washing for decontamination.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53797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Hospitals are issued with portable decontamination equipment...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Two patients able to self care</a:t>
            </a:r>
          </a:p>
          <a:p>
            <a:r>
              <a:rPr lang="en-GB" dirty="0" smtClean="0"/>
              <a:t>Or a single patient requiring assistance</a:t>
            </a:r>
          </a:p>
        </p:txBody>
      </p:sp>
      <p:pic>
        <p:nvPicPr>
          <p:cNvPr id="5" name="Content Placeholder 4" descr="http://www.yolloy.net/pic/other/2013-05-29-21-20-34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90" y="1600200"/>
            <a:ext cx="33854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0654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45624" cy="70609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Are intubation aids of any use? Is there an ideal device? </a:t>
            </a:r>
            <a:endParaRPr lang="en-GB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6986"/>
              </p:ext>
            </p:extLst>
          </p:nvPr>
        </p:nvGraphicFramePr>
        <p:xfrm>
          <a:off x="71502" y="1268760"/>
          <a:ext cx="9000996" cy="4896542"/>
        </p:xfrm>
        <a:graphic>
          <a:graphicData uri="http://schemas.openxmlformats.org/drawingml/2006/table">
            <a:tbl>
              <a:tblPr/>
              <a:tblGrid>
                <a:gridCol w="988560"/>
                <a:gridCol w="989258"/>
                <a:gridCol w="989258"/>
                <a:gridCol w="1088325"/>
                <a:gridCol w="1088325"/>
                <a:gridCol w="989258"/>
                <a:gridCol w="989258"/>
                <a:gridCol w="988560"/>
                <a:gridCol w="890194"/>
              </a:tblGrid>
              <a:tr h="6462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Arial"/>
                          <a:ea typeface="Calibri"/>
                        </a:rPr>
                        <a:t>CBRN-PPE worn?</a:t>
                      </a:r>
                      <a:endParaRPr lang="en-GB" sz="1100" dirty="0">
                        <a:latin typeface="Arial"/>
                        <a:ea typeface="Calibri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Arial"/>
                          <a:ea typeface="Calibri"/>
                        </a:rPr>
                        <a:t>Device</a:t>
                      </a:r>
                      <a:endParaRPr lang="en-GB" sz="1100" dirty="0">
                        <a:latin typeface="Arial"/>
                        <a:ea typeface="Calibri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Arial"/>
                          <a:ea typeface="Calibri"/>
                        </a:rPr>
                        <a:t>30 Seconds</a:t>
                      </a:r>
                      <a:endParaRPr lang="en-GB" sz="1100" dirty="0">
                        <a:latin typeface="Arial"/>
                        <a:ea typeface="Calibri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Arial"/>
                          <a:ea typeface="Calibri"/>
                        </a:rPr>
                        <a:t>45 seconds</a:t>
                      </a:r>
                      <a:endParaRPr lang="en-GB" sz="1100" dirty="0">
                        <a:latin typeface="Arial"/>
                        <a:ea typeface="Calibri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Arial"/>
                          <a:ea typeface="Calibri"/>
                        </a:rPr>
                        <a:t>60 seconds</a:t>
                      </a:r>
                      <a:endParaRPr lang="en-GB" sz="1100" dirty="0">
                        <a:latin typeface="Arial"/>
                        <a:ea typeface="Calibri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Arial"/>
                          <a:ea typeface="Calibri"/>
                        </a:rPr>
                        <a:t>90 seconds</a:t>
                      </a:r>
                      <a:endParaRPr lang="en-GB" sz="1100" dirty="0">
                        <a:latin typeface="Arial"/>
                        <a:ea typeface="Calibri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Arial"/>
                          <a:ea typeface="Calibri"/>
                        </a:rPr>
                        <a:t>120 seconds</a:t>
                      </a:r>
                      <a:endParaRPr lang="en-GB" sz="1100" dirty="0">
                        <a:latin typeface="Arial"/>
                        <a:ea typeface="Calibri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Arial"/>
                          <a:ea typeface="Calibri"/>
                        </a:rPr>
                        <a:t>150 seconds</a:t>
                      </a:r>
                      <a:endParaRPr lang="en-GB" sz="1100" dirty="0">
                        <a:latin typeface="Arial"/>
                        <a:ea typeface="Calibri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Arial"/>
                          <a:ea typeface="Calibri"/>
                        </a:rPr>
                        <a:t>Eventually</a:t>
                      </a:r>
                      <a:endParaRPr lang="en-GB" sz="1100" dirty="0">
                        <a:latin typeface="Arial"/>
                        <a:ea typeface="Calibri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3122">
                <a:tc row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Arial"/>
                          <a:ea typeface="Calibri"/>
                        </a:rPr>
                        <a:t>NO</a:t>
                      </a:r>
                      <a:endParaRPr lang="en-GB" sz="1100" dirty="0">
                        <a:latin typeface="Arial"/>
                        <a:ea typeface="Calibri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Standard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34 (52%)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64 (97%)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65 (98%)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66 (100%)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66 (100%)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66 (100%)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66 (100%)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Stylet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21 (32%)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59 (89%)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63 (95%)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66 (100%)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66 (100%)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66 (100%)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66 (100%)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latin typeface="Arial"/>
                          <a:ea typeface="Calibri"/>
                        </a:rPr>
                        <a:t>Bougie</a:t>
                      </a:r>
                      <a:endParaRPr lang="en-GB" sz="1100">
                        <a:latin typeface="Arial"/>
                        <a:ea typeface="Calibri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 (9%)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46 (70%)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61 (92%)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65 (98%)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65 (98%)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65 (98%)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65 (98%)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ILMA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12 (18%)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48 (73%)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61 (92%)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65 (98%)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66 (100%)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66 (100%)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66 (100%)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latin typeface="Arial"/>
                          <a:ea typeface="Calibri"/>
                        </a:rPr>
                        <a:t>Airtraq</a:t>
                      </a:r>
                      <a:r>
                        <a:rPr lang="en-GB" sz="1100">
                          <a:latin typeface="Arial"/>
                          <a:ea typeface="Calibri"/>
                        </a:rPr>
                        <a:t>™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7 (11%)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36 (55%)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53 (80%)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61 (92%)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62 (94%)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62 (94%)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62 (94%)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McCoy™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19 (29%)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57 (86%)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61 (92%)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65 (98%)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65 (98%)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65 (98%)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65 (98%)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833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latin typeface="Arial"/>
                        <a:ea typeface="Calibri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3122">
                <a:tc row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Arial"/>
                          <a:ea typeface="Calibri"/>
                        </a:rPr>
                        <a:t>YES</a:t>
                      </a:r>
                      <a:endParaRPr lang="en-GB" sz="1100" dirty="0">
                        <a:latin typeface="Arial"/>
                        <a:ea typeface="Calibri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Standard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4 (6%)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33 (50%)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50 (76%)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57 (86%)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60 (91%)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61 (92%)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61 (92%)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Stylet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1 (2%)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28 (42%)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48 (73%)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58 (88%)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61 (92%)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61 (92%)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61 (92%)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latin typeface="Arial"/>
                          <a:ea typeface="Calibri"/>
                        </a:rPr>
                        <a:t>Bougie</a:t>
                      </a:r>
                      <a:endParaRPr lang="en-GB" sz="1100">
                        <a:latin typeface="Arial"/>
                        <a:ea typeface="Calibri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0 (0%)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15 (23%)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38 (58%)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55 (83%)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60 (91%)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61 (92%)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61 (92%)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</a:rPr>
                        <a:t>ILMA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</a:rPr>
                        <a:t>0 (0%)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</a:rPr>
                        <a:t>10 (15%)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</a:rPr>
                        <a:t>39 (59%)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</a:rPr>
                        <a:t>58 (88%)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</a:rPr>
                        <a:t>63 (95%)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</a:rPr>
                        <a:t>64 (97%)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</a:rPr>
                        <a:t>64 (97%)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latin typeface="Arial"/>
                          <a:ea typeface="Calibri"/>
                        </a:rPr>
                        <a:t>Airtraq</a:t>
                      </a:r>
                      <a:r>
                        <a:rPr lang="en-GB" sz="1100">
                          <a:latin typeface="Arial"/>
                          <a:ea typeface="Calibri"/>
                        </a:rPr>
                        <a:t>™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1 (2%)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18 (27%)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33 (50%)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50 (76%)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53 (80%)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56 (85%)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60 (91%)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McCoy™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0 (0%)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21 (32%)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46 (70%)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52 (79%)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53 (80%)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54 (82%)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Calibri"/>
                        </a:rPr>
                        <a:t>54 (82%)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</a:t>
            </a:r>
            <a:r>
              <a:rPr lang="en-GB" sz="5300" b="1" u="sng" dirty="0" smtClean="0"/>
              <a:t>B</a:t>
            </a:r>
            <a:r>
              <a:rPr lang="en-GB" dirty="0" smtClean="0"/>
              <a:t>RN PPE is issued to the UK National Health Service</a:t>
            </a:r>
            <a:endParaRPr lang="en-GB" dirty="0"/>
          </a:p>
        </p:txBody>
      </p:sp>
      <p:pic>
        <p:nvPicPr>
          <p:cNvPr id="5" name="Content Placeholder 4" descr="http://bigmedicine.ca/wordpress/wp-content/uploads/2013/09/Training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437112"/>
            <a:ext cx="4038600" cy="2297319"/>
          </a:xfrm>
          <a:prstGeom prst="rect">
            <a:avLst/>
          </a:prstGeom>
          <a:noFill/>
        </p:spPr>
      </p:pic>
      <p:pic>
        <p:nvPicPr>
          <p:cNvPr id="6" name="Picture 6" descr="Decontamination Training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71796"/>
            <a:ext cx="4038600" cy="2882753"/>
          </a:xfrm>
          <a:prstGeom prst="rect">
            <a:avLst/>
          </a:prstGeom>
          <a:noFill/>
        </p:spPr>
      </p:pic>
      <p:pic>
        <p:nvPicPr>
          <p:cNvPr id="7" name="Picture 2" descr="http://stateofthenation2012.com/wp-content/uploads/2014/05/clark4-800x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20" y="1571796"/>
            <a:ext cx="4038600" cy="2664296"/>
          </a:xfrm>
          <a:prstGeom prst="rect">
            <a:avLst/>
          </a:prstGeom>
          <a:noFill/>
        </p:spPr>
      </p:pic>
      <p:pic>
        <p:nvPicPr>
          <p:cNvPr id="8" name="Picture 2" descr="http://mwpdigitalmedia.com/blog/wp-content/uploads/2013/08/london-bombing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188545"/>
            <a:ext cx="4038600" cy="2559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ILMA as a supraglottic airway...</a:t>
            </a:r>
            <a:endParaRPr lang="en-GB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536" y="1196746"/>
          <a:ext cx="8424937" cy="4752533"/>
        </p:xfrm>
        <a:graphic>
          <a:graphicData uri="http://schemas.openxmlformats.org/drawingml/2006/table">
            <a:tbl>
              <a:tblPr/>
              <a:tblGrid>
                <a:gridCol w="1527465"/>
                <a:gridCol w="1527465"/>
                <a:gridCol w="1027321"/>
                <a:gridCol w="893950"/>
                <a:gridCol w="893950"/>
                <a:gridCol w="893950"/>
                <a:gridCol w="893950"/>
                <a:gridCol w="766886"/>
              </a:tblGrid>
              <a:tr h="33719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CBRN-PPE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worn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Device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Completion of insertion (measured in seconds)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90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15s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30s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45s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60s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90s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</a:rPr>
                        <a:t>120s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7192">
                <a:tc row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LMA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1.7%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56.9%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94.8%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98.3%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PLMA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5.2%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79.3%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96.6%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Igel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Calibri"/>
                        </a:rPr>
                        <a:t>81.0%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LTA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8.6%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91.4%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100 %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Combitube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1.7%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37.9%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72.4%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96.6%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96.6%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96.6%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Fastrack*/ILMA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3.4%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58.6%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94.8%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98.3%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92">
                <a:tc row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LMA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0.0%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10.3%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46.6%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81.0%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94.8%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PLMA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0.0%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6.9%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65.5%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89.7%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98.3%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98.3%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latin typeface="Arial"/>
                          <a:ea typeface="Calibri"/>
                        </a:rPr>
                        <a:t>Igel</a:t>
                      </a:r>
                      <a:endParaRPr lang="en-GB" sz="120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Calibri"/>
                        </a:rPr>
                        <a:t>32.8%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Calibri"/>
                        </a:rPr>
                        <a:t>94.8%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98.3%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LTA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0.0%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27.6%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79.3%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94.8%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latin typeface="Arial"/>
                          <a:ea typeface="Calibri"/>
                        </a:rPr>
                        <a:t>Combitube</a:t>
                      </a:r>
                      <a:endParaRPr lang="en-GB" sz="120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0.0%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3.4%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19.0%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43.1%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81.0%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94.8%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Fastrack*/ILMA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0.0%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3.4%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44.8%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74.1%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96.6%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8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IM...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Pros of auto-injector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Easy to administer</a:t>
            </a:r>
          </a:p>
          <a:p>
            <a:r>
              <a:rPr lang="en-GB" dirty="0" smtClean="0"/>
              <a:t>Fast to administer</a:t>
            </a:r>
          </a:p>
          <a:p>
            <a:r>
              <a:rPr lang="en-GB" dirty="0" smtClean="0"/>
              <a:t>Fixed dosing regime (3-in-1)</a:t>
            </a:r>
          </a:p>
          <a:p>
            <a:pPr lvl="1"/>
            <a:r>
              <a:rPr lang="en-GB" dirty="0" smtClean="0"/>
              <a:t>Atropine</a:t>
            </a:r>
          </a:p>
          <a:p>
            <a:pPr lvl="1"/>
            <a:r>
              <a:rPr lang="en-GB" dirty="0" smtClean="0"/>
              <a:t>Diazepam</a:t>
            </a:r>
          </a:p>
          <a:p>
            <a:pPr lvl="1"/>
            <a:r>
              <a:rPr lang="en-GB" dirty="0" smtClean="0"/>
              <a:t>Pralidoxime  </a:t>
            </a:r>
          </a:p>
          <a:p>
            <a:r>
              <a:rPr lang="en-GB" dirty="0" smtClean="0"/>
              <a:t>Well established 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Cons of auto-injector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Risk of injury to user</a:t>
            </a:r>
          </a:p>
          <a:p>
            <a:r>
              <a:rPr lang="en-GB" dirty="0" smtClean="0"/>
              <a:t>Absorption affected by tissue perfusion</a:t>
            </a:r>
          </a:p>
          <a:p>
            <a:r>
              <a:rPr lang="en-GB" dirty="0" smtClean="0"/>
              <a:t>Unable to change the dose of the drugs...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580526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Main issue is speed of onset and lack of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drug dosing variability...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21088"/>
            <a:ext cx="403244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68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Its all about absorption and time to control symptoms</a:t>
            </a:r>
            <a:endParaRPr lang="en-GB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559735"/>
              </p:ext>
            </p:extLst>
          </p:nvPr>
        </p:nvGraphicFramePr>
        <p:xfrm>
          <a:off x="107504" y="836714"/>
          <a:ext cx="8928992" cy="4713453"/>
        </p:xfrm>
        <a:graphic>
          <a:graphicData uri="http://schemas.openxmlformats.org/drawingml/2006/table">
            <a:tbl>
              <a:tblPr/>
              <a:tblGrid>
                <a:gridCol w="8928992"/>
              </a:tblGrid>
              <a:tr h="7200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Calibri"/>
                        </a:rPr>
                        <a:t>Time </a:t>
                      </a:r>
                      <a:r>
                        <a:rPr lang="en-GB" sz="1400" dirty="0">
                          <a:latin typeface="Arial"/>
                          <a:ea typeface="Calibri"/>
                        </a:rPr>
                        <a:t>to intramuscular drug administered 78-96 seconds (95% CI) resulting in time to therapeutic levels of benzodiazepine = 600 seconds following intramuscular injection.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1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Calibri"/>
                        </a:rPr>
                        <a:t>Therefore </a:t>
                      </a:r>
                      <a:r>
                        <a:rPr lang="en-GB" sz="1400" dirty="0">
                          <a:latin typeface="Arial"/>
                          <a:ea typeface="Calibri"/>
                        </a:rPr>
                        <a:t>by combining 78 seconds with 600 seconds the minimum time to onset of therapeutic action following an intramuscular injection would</a:t>
                      </a:r>
                      <a:r>
                        <a:rPr lang="en-GB" sz="1400" u="sng" dirty="0">
                          <a:latin typeface="Arial"/>
                          <a:ea typeface="Calibri"/>
                        </a:rPr>
                        <a:t> </a:t>
                      </a:r>
                      <a:r>
                        <a:rPr lang="en-GB" sz="1600" b="1" u="sng" dirty="0">
                          <a:solidFill>
                            <a:srgbClr val="7030A0"/>
                          </a:solidFill>
                          <a:latin typeface="Arial"/>
                          <a:ea typeface="Calibri"/>
                        </a:rPr>
                        <a:t>be </a:t>
                      </a:r>
                      <a:r>
                        <a:rPr lang="en-GB" sz="1600" b="1" u="sng" dirty="0" smtClean="0">
                          <a:solidFill>
                            <a:srgbClr val="7030A0"/>
                          </a:solidFill>
                          <a:latin typeface="Arial"/>
                          <a:ea typeface="Calibri"/>
                        </a:rPr>
                        <a:t>&gt;</a:t>
                      </a:r>
                      <a:r>
                        <a:rPr lang="en-GB" sz="1600" b="1" u="sng" dirty="0">
                          <a:solidFill>
                            <a:srgbClr val="7030A0"/>
                          </a:solidFill>
                          <a:latin typeface="Arial"/>
                          <a:ea typeface="Calibri"/>
                        </a:rPr>
                        <a:t>11 </a:t>
                      </a:r>
                      <a:r>
                        <a:rPr lang="en-GB" sz="1600" b="1" u="sng" dirty="0" smtClean="0">
                          <a:solidFill>
                            <a:srgbClr val="7030A0"/>
                          </a:solidFill>
                          <a:latin typeface="Arial"/>
                          <a:ea typeface="Calibri"/>
                        </a:rPr>
                        <a:t>minutes </a:t>
                      </a:r>
                      <a:r>
                        <a:rPr lang="en-GB" sz="1600" b="1" u="sng" dirty="0">
                          <a:solidFill>
                            <a:srgbClr val="7030A0"/>
                          </a:solidFill>
                          <a:latin typeface="Arial"/>
                          <a:ea typeface="Calibri"/>
                        </a:rPr>
                        <a:t>from start of procedure (e.g. picking-up syringe). </a:t>
                      </a:r>
                      <a:r>
                        <a:rPr lang="en-GB" sz="1400" b="1" dirty="0">
                          <a:solidFill>
                            <a:srgbClr val="7030A0"/>
                          </a:solidFill>
                          <a:latin typeface="Arial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7680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Calibri"/>
                        </a:rPr>
                        <a:t>Time </a:t>
                      </a:r>
                      <a:r>
                        <a:rPr lang="en-GB" sz="1400" dirty="0">
                          <a:latin typeface="Arial"/>
                          <a:ea typeface="Calibri"/>
                        </a:rPr>
                        <a:t>to intravenous access obtained 193-247 seconds (95% CI). Time to therapeutic levels of benzodiazepine 200 seconds following intravenous injection</a:t>
                      </a:r>
                      <a:r>
                        <a:rPr lang="en-GB" sz="1000" dirty="0">
                          <a:latin typeface="Arial"/>
                          <a:ea typeface="Calibri"/>
                        </a:rPr>
                        <a:t>.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0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Calibri"/>
                        </a:rPr>
                        <a:t>Therefore </a:t>
                      </a:r>
                      <a:r>
                        <a:rPr lang="en-GB" sz="1400" dirty="0">
                          <a:latin typeface="Arial"/>
                          <a:ea typeface="Calibri"/>
                        </a:rPr>
                        <a:t>by combining 193 seconds to 100 seconds the minimum time to onset of therapeutic action following an intravenous injection would</a:t>
                      </a:r>
                      <a:r>
                        <a:rPr lang="en-GB" sz="1400" u="sng" dirty="0">
                          <a:latin typeface="Arial"/>
                          <a:ea typeface="Calibri"/>
                        </a:rPr>
                        <a:t> </a:t>
                      </a:r>
                      <a:r>
                        <a:rPr lang="en-GB" sz="1800" b="1" u="sng" dirty="0" smtClean="0">
                          <a:solidFill>
                            <a:srgbClr val="7030A0"/>
                          </a:solidFill>
                          <a:latin typeface="Arial"/>
                          <a:ea typeface="Calibri"/>
                        </a:rPr>
                        <a:t>&lt;</a:t>
                      </a:r>
                      <a:r>
                        <a:rPr lang="en-GB" sz="1800" b="1" u="sng" dirty="0">
                          <a:solidFill>
                            <a:srgbClr val="7030A0"/>
                          </a:solidFill>
                          <a:latin typeface="Arial"/>
                          <a:ea typeface="Calibri"/>
                        </a:rPr>
                        <a:t>5 </a:t>
                      </a:r>
                      <a:r>
                        <a:rPr lang="en-GB" sz="1800" b="1" u="sng" dirty="0" smtClean="0">
                          <a:solidFill>
                            <a:srgbClr val="7030A0"/>
                          </a:solidFill>
                          <a:latin typeface="Arial"/>
                          <a:ea typeface="Calibri"/>
                        </a:rPr>
                        <a:t>minutes </a:t>
                      </a:r>
                      <a:r>
                        <a:rPr lang="en-GB" sz="1800" b="1" u="sng" dirty="0">
                          <a:solidFill>
                            <a:srgbClr val="7030A0"/>
                          </a:solidFill>
                          <a:latin typeface="Arial"/>
                          <a:ea typeface="Calibri"/>
                        </a:rPr>
                        <a:t>from start of procedure. </a:t>
                      </a:r>
                      <a:r>
                        <a:rPr lang="en-GB" sz="1800" b="1" dirty="0">
                          <a:solidFill>
                            <a:srgbClr val="7030A0"/>
                          </a:solidFill>
                          <a:latin typeface="Arial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Calibri"/>
                        </a:rPr>
                        <a:t>Therefore intravenous/intraosseous</a:t>
                      </a:r>
                      <a:r>
                        <a:rPr lang="en-GB" sz="1400" dirty="0">
                          <a:latin typeface="Arial"/>
                          <a:ea typeface="Calibri"/>
                        </a:rPr>
                        <a:t>, drugs would achieve therapeutic levels </a:t>
                      </a:r>
                      <a:r>
                        <a:rPr lang="en-GB" sz="2000" b="1" u="sng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at least 6 minutes faster </a:t>
                      </a:r>
                      <a:r>
                        <a:rPr lang="en-GB" sz="1400" dirty="0">
                          <a:latin typeface="Arial"/>
                          <a:ea typeface="Calibri"/>
                        </a:rPr>
                        <a:t>than the same drug administered intramuscularly.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</a:rPr>
                        <a:t>Data based on timings presented by MacDonald et </a:t>
                      </a:r>
                      <a:r>
                        <a:rPr lang="en-GB" sz="1000" dirty="0" smtClean="0">
                          <a:latin typeface="Arial"/>
                          <a:ea typeface="Calibri"/>
                        </a:rPr>
                        <a:t>al and </a:t>
                      </a:r>
                      <a:r>
                        <a:rPr lang="en-GB" sz="1000" dirty="0">
                          <a:latin typeface="Arial"/>
                          <a:ea typeface="Calibri"/>
                        </a:rPr>
                        <a:t>Eisenkraft et </a:t>
                      </a:r>
                      <a:r>
                        <a:rPr lang="en-GB" sz="1000" dirty="0" smtClean="0">
                          <a:latin typeface="Arial"/>
                          <a:ea typeface="Calibri"/>
                        </a:rPr>
                        <a:t>al.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798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3200" dirty="0" smtClean="0"/>
              <a:t>Intubating LMA as an intubating aid</a:t>
            </a:r>
            <a:endParaRPr lang="en-GB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1052740"/>
          <a:ext cx="8568952" cy="4824526"/>
        </p:xfrm>
        <a:graphic>
          <a:graphicData uri="http://schemas.openxmlformats.org/drawingml/2006/table">
            <a:tbl>
              <a:tblPr/>
              <a:tblGrid>
                <a:gridCol w="911741"/>
                <a:gridCol w="1185006"/>
                <a:gridCol w="1185006"/>
                <a:gridCol w="1276310"/>
                <a:gridCol w="1276310"/>
                <a:gridCol w="911741"/>
                <a:gridCol w="911741"/>
                <a:gridCol w="911097"/>
              </a:tblGrid>
              <a:tr h="321635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Arial"/>
                          <a:ea typeface="Calibri"/>
                        </a:rPr>
                        <a:t>Device</a:t>
                      </a:r>
                      <a:endParaRPr lang="en-GB" sz="900" dirty="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Arial"/>
                          <a:ea typeface="Calibri"/>
                        </a:rPr>
                        <a:t>CBRN suit used?</a:t>
                      </a:r>
                      <a:endParaRPr lang="en-GB" sz="900" dirty="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Arial"/>
                          <a:ea typeface="Calibri"/>
                        </a:rPr>
                        <a:t>Number of abandoned intubations</a:t>
                      </a:r>
                      <a:endParaRPr lang="en-GB" sz="900" dirty="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Arial"/>
                          <a:ea typeface="Calibri"/>
                        </a:rPr>
                        <a:t>Number of oesophageal  intubations</a:t>
                      </a:r>
                      <a:endParaRPr lang="en-GB" sz="900" dirty="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Arial"/>
                          <a:ea typeface="Calibri"/>
                        </a:rPr>
                        <a:t>Number of successful intubations</a:t>
                      </a:r>
                      <a:endParaRPr lang="en-GB" sz="900" dirty="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Arial"/>
                          <a:ea typeface="Calibri"/>
                        </a:rPr>
                        <a:t>For successful intubations only</a:t>
                      </a:r>
                      <a:endParaRPr lang="en-GB" sz="900" dirty="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432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Arial"/>
                          <a:ea typeface="Calibri"/>
                        </a:rPr>
                        <a:t>Mean (seconds)</a:t>
                      </a:r>
                      <a:endParaRPr lang="en-GB" sz="900" dirty="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Arial"/>
                          <a:ea typeface="Calibri"/>
                        </a:rPr>
                        <a:t>Standard Deviation</a:t>
                      </a:r>
                      <a:endParaRPr lang="en-GB" sz="900" dirty="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Arial"/>
                          <a:ea typeface="Calibri"/>
                        </a:rPr>
                        <a:t>95% CI for mean</a:t>
                      </a:r>
                      <a:endParaRPr lang="en-GB" sz="900" dirty="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1635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Arial"/>
                          <a:ea typeface="Calibri"/>
                        </a:rPr>
                        <a:t>Standard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No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0 (0.0%)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0 (0.0%)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66 (100.0%)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30.8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8.5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(28.7, 32.9)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Yes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0 (0.0%)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5 (7.6%)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61 (92.4%)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49.6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20.9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(44.2, 54.9)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5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latin typeface="Arial"/>
                          <a:ea typeface="Calibri"/>
                        </a:rPr>
                        <a:t>Stylet</a:t>
                      </a:r>
                      <a:endParaRPr lang="en-GB" sz="120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No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0 (0.0%)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0 (0.0%)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66 (100.0%)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34.4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9.9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(32.0, 36.9)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Yes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0 (0.0%)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5 (7.6%)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61 (92.4%)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50.9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17.0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(46.6, 55.3)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5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latin typeface="Arial"/>
                          <a:ea typeface="Calibri"/>
                        </a:rPr>
                        <a:t>Bougie</a:t>
                      </a:r>
                      <a:endParaRPr lang="en-GB" sz="120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No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 (1.5%)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0 (0.0%)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65 (98.5%)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41.9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11.0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(39.1, 44.6)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Yes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2 (3.0%)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3 (4.5%)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61 (92.4%)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58.4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20.0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(53.3, 63.5)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5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ILMA</a:t>
                      </a:r>
                    </a:p>
                  </a:txBody>
                  <a:tcPr marL="52189" marR="52189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No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0 (0.0%)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0 (0.0%)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66 (100.0%)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41.6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13.9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(38.2, 45.1)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Yes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1 (1.5%)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1 (1.5%)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64 (97.0%)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61.0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19.6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(56.1, 65.9)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5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latin typeface="Arial"/>
                          <a:ea typeface="Calibri"/>
                        </a:rPr>
                        <a:t>Airtraq</a:t>
                      </a:r>
                      <a:r>
                        <a:rPr lang="en-GB" sz="1200" b="1">
                          <a:latin typeface="Arial"/>
                          <a:ea typeface="Calibri"/>
                        </a:rPr>
                        <a:t>™</a:t>
                      </a:r>
                      <a:endParaRPr lang="en-GB" sz="120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No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0 (0.0%)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4 (6.1%)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62 (93.9%)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44.9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15.2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(41.0, 48.7)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Yes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2 (3.0%)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4 (6.1%)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60 (90.9%)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69.4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38.4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(59.5, 79.3)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5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Arial"/>
                          <a:ea typeface="Calibri"/>
                        </a:rPr>
                        <a:t>McCoy™</a:t>
                      </a:r>
                      <a:endParaRPr lang="en-GB" sz="1200" dirty="0">
                        <a:latin typeface="Arial"/>
                        <a:ea typeface="Calibri"/>
                      </a:endParaRPr>
                    </a:p>
                  </a:txBody>
                  <a:tcPr marL="52189" marR="52189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No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 (1.5%)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0 (0.0%)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65 (98.5%)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36.1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12.2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(33.1, 39.2)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Yes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4 (6.1%)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8 (12.1%)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54 (81.8%)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50.8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15.6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</a:rPr>
                        <a:t>(46.6, 55.1)</a:t>
                      </a:r>
                    </a:p>
                  </a:txBody>
                  <a:tcPr marL="52189" marR="52189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1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 to save a life... You must protect a life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1"/>
            <a:ext cx="4245868" cy="3031464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78" y="1700808"/>
            <a:ext cx="4939835" cy="4176465"/>
          </a:xfrm>
        </p:spPr>
      </p:pic>
    </p:spTree>
    <p:extLst>
      <p:ext uri="{BB962C8B-B14F-4D97-AF65-F5344CB8AC3E}">
        <p14:creationId xmlns:p14="http://schemas.microsoft.com/office/powerpoint/2010/main" val="17224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lessons from Tokyo..!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2664296" cy="274041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51920" y="1412776"/>
            <a:ext cx="483488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Numerous critically ill patients (cardiac arrest, seizures, respiratory arrest) survived due to medical intervention…</a:t>
            </a:r>
          </a:p>
          <a:p>
            <a:pPr marL="0" indent="0">
              <a:buNone/>
            </a:pPr>
            <a:r>
              <a:rPr lang="en-US" dirty="0" smtClean="0"/>
              <a:t>One hospital &gt;640 patients in 2 hours with 5 serious casualties – two died but three survived. </a:t>
            </a:r>
            <a:r>
              <a:rPr lang="en-US" b="1" u="sng" dirty="0" smtClean="0"/>
              <a:t>25% of hospital staff contaminated </a:t>
            </a:r>
            <a:r>
              <a:rPr lang="en-US" dirty="0" smtClean="0"/>
              <a:t>with some staff requiring hospital admission.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3240360" cy="240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But are we able to treat casualties...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 peer-reviewed data on treating patients whilst wearing NHS CBRN-PPE</a:t>
            </a:r>
            <a:r>
              <a:rPr lang="is-IS" dirty="0" smtClean="0"/>
              <a:t>… limited non military data using civilian</a:t>
            </a:r>
          </a:p>
          <a:p>
            <a:endParaRPr lang="is-IS" dirty="0"/>
          </a:p>
          <a:p>
            <a:pPr marL="0" indent="0">
              <a:buNone/>
            </a:pPr>
            <a:r>
              <a:rPr lang="is-IS" dirty="0" smtClean="0"/>
              <a:t> </a:t>
            </a:r>
            <a:endParaRPr lang="en-GB" dirty="0" smtClean="0"/>
          </a:p>
          <a:p>
            <a:endParaRPr lang="en-GB" dirty="0" smtClean="0"/>
          </a:p>
        </p:txBody>
      </p:sp>
      <p:pic>
        <p:nvPicPr>
          <p:cNvPr id="11" name="Content Placeholder 10" descr="http://rogovoyreport.com/wp-content/uploads/2014/08/Wiley-Coyote-Help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752" y="1920081"/>
            <a:ext cx="282549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to do...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28800"/>
            <a:ext cx="446449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sz="2400" dirty="0" smtClean="0"/>
              <a:t>Run a series of randomised control crossover trials  supported by qualitative interviewees looking at</a:t>
            </a: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	- Vascular access and drug</a:t>
            </a:r>
          </a:p>
          <a:p>
            <a:pPr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	administration</a:t>
            </a:r>
          </a:p>
          <a:p>
            <a:pPr>
              <a:buNone/>
            </a:pPr>
            <a:r>
              <a:rPr lang="en-GB" sz="2400" dirty="0" smtClean="0"/>
              <a:t>	- Airway management</a:t>
            </a:r>
          </a:p>
          <a:p>
            <a:pPr>
              <a:buNone/>
            </a:pPr>
            <a:r>
              <a:rPr lang="en-GB" sz="2400" dirty="0" smtClean="0"/>
              <a:t>	- Role of skill repetition </a:t>
            </a:r>
          </a:p>
          <a:p>
            <a:pPr>
              <a:buNone/>
            </a:pPr>
            <a:r>
              <a:rPr lang="en-GB" sz="2400" dirty="0" smtClean="0"/>
              <a:t>	- Impact of prior experience</a:t>
            </a:r>
          </a:p>
          <a:p>
            <a:pPr>
              <a:buNone/>
            </a:pPr>
            <a:endParaRPr lang="en-GB" sz="1400" dirty="0"/>
          </a:p>
        </p:txBody>
      </p:sp>
      <p:pic>
        <p:nvPicPr>
          <p:cNvPr id="5" name="Content Placeholder 4" descr="http://lowres.cartoonstock.com/health-beauty-research-researchers-test-tests-experiment-mban2124_low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53978"/>
            <a:ext cx="4038600" cy="40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VASCULAR ACCESS: IO verses IV for vascular access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824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1800" dirty="0" smtClean="0"/>
              <a:t>		mean	95%	     range	</a:t>
            </a:r>
          </a:p>
          <a:p>
            <a:pPr>
              <a:buNone/>
            </a:pPr>
            <a:r>
              <a:rPr lang="en-GB" sz="1800" dirty="0" smtClean="0"/>
              <a:t>IO</a:t>
            </a:r>
          </a:p>
          <a:p>
            <a:pPr>
              <a:buNone/>
            </a:pPr>
            <a:r>
              <a:rPr lang="en-GB" sz="1800" dirty="0" smtClean="0"/>
              <a:t>No PPE 	19.4s	18.8-20.1	     11-37</a:t>
            </a:r>
          </a:p>
          <a:p>
            <a:pPr>
              <a:buNone/>
            </a:pPr>
            <a:r>
              <a:rPr lang="en-GB" sz="1800" dirty="0" smtClean="0"/>
              <a:t>1) PPE	36	33.5-38.4      18-100</a:t>
            </a:r>
          </a:p>
          <a:p>
            <a:pPr>
              <a:buNone/>
            </a:pPr>
            <a:r>
              <a:rPr lang="en-GB" sz="1800" dirty="0" smtClean="0"/>
              <a:t>2) PPE	29.8	28.4-31.2       19-89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IV</a:t>
            </a:r>
          </a:p>
          <a:p>
            <a:pPr>
              <a:buNone/>
            </a:pPr>
            <a:r>
              <a:rPr lang="en-GB" sz="1800" dirty="0" smtClean="0"/>
              <a:t>No PPE 	40.8s	38.1-42.7	     19-110</a:t>
            </a:r>
          </a:p>
          <a:p>
            <a:pPr>
              <a:buNone/>
            </a:pPr>
            <a:r>
              <a:rPr lang="en-GB" sz="1800" dirty="0" smtClean="0"/>
              <a:t>1) PPE	129.6	119.7-136     48.488</a:t>
            </a:r>
          </a:p>
          <a:p>
            <a:pPr>
              <a:buNone/>
            </a:pPr>
            <a:r>
              <a:rPr lang="en-GB" sz="1800" dirty="0" smtClean="0"/>
              <a:t>2) PPE	95.8	90-101.7       42-251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	</a:t>
            </a:r>
            <a:r>
              <a:rPr lang="en-GB" sz="2000" dirty="0" smtClean="0"/>
              <a:t>Therefore despite IV access being the most commonly performed skill in routine day-to-day practice it was slower than IO access. Plus less successful.</a:t>
            </a:r>
          </a:p>
          <a:p>
            <a:pPr>
              <a:buNone/>
            </a:pPr>
            <a:endParaRPr lang="en-GB" sz="1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08" y="2174875"/>
            <a:ext cx="3163571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So what’s the issue with vascular access</a:t>
            </a:r>
            <a:endParaRPr lang="en-GB" sz="2800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07505" y="980728"/>
          <a:ext cx="8910502" cy="5635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" name="Slide" r:id="rId4" imgW="4570465" imgH="3427468" progId="PowerPoint.Slide.12">
                  <p:embed/>
                </p:oleObj>
              </mc:Choice>
              <mc:Fallback>
                <p:oleObj name="Slide" r:id="rId4" imgW="4570465" imgH="342746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980728"/>
                        <a:ext cx="8910502" cy="56357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2503</Words>
  <Application>Microsoft Macintosh PowerPoint</Application>
  <PresentationFormat>On-screen Show (4:3)</PresentationFormat>
  <Paragraphs>752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Calibri</vt:lpstr>
      <vt:lpstr>Arial</vt:lpstr>
      <vt:lpstr>Office Theme</vt:lpstr>
      <vt:lpstr>Slide</vt:lpstr>
      <vt:lpstr>So what airway and vascular access skills can you perform whilst wearing CBRN-PPE</vt:lpstr>
      <vt:lpstr>UK CBRN capability pre-2007</vt:lpstr>
      <vt:lpstr>CBRN PPE is issued to the UK National Health Service</vt:lpstr>
      <vt:lpstr>As to save a life... You must protect a life</vt:lpstr>
      <vt:lpstr>The lessons from Tokyo..!</vt:lpstr>
      <vt:lpstr>But are we able to treat casualties...</vt:lpstr>
      <vt:lpstr>So what to do...</vt:lpstr>
      <vt:lpstr>VASCULAR ACCESS: IO verses IV for vascular access</vt:lpstr>
      <vt:lpstr>So what’s the issue with vascular access</vt:lpstr>
      <vt:lpstr>AIRWAY MANAGEMENT: ETT verses LMA for airway management</vt:lpstr>
      <vt:lpstr>Intubation on the floor was even worse... But the LMA just got better?</vt:lpstr>
      <vt:lpstr>So what is the issue...</vt:lpstr>
      <vt:lpstr>What about if you use different positions on the floor, verses intubating on a trolley...</vt:lpstr>
      <vt:lpstr>What about other supraglottic airways...</vt:lpstr>
      <vt:lpstr>Supraglottic airways not all the same</vt:lpstr>
      <vt:lpstr>Why is the Igel so much faster</vt:lpstr>
      <vt:lpstr>What about intubation aids...</vt:lpstr>
      <vt:lpstr>Intubation aids, a variable feast</vt:lpstr>
      <vt:lpstr>So what happened to the bougie...</vt:lpstr>
      <vt:lpstr>Is the intubating LMA the ideal device?</vt:lpstr>
      <vt:lpstr>ILMA a new role</vt:lpstr>
      <vt:lpstr>Dose the experience of the clinician make a difference </vt:lpstr>
      <vt:lpstr>Are the lessons transferable</vt:lpstr>
      <vt:lpstr>Key findings...</vt:lpstr>
      <vt:lpstr>THANK YOU FOR LISTENING...</vt:lpstr>
      <vt:lpstr>PowerPoint Presentation</vt:lpstr>
      <vt:lpstr>Department of Health ‘thoughts’</vt:lpstr>
      <vt:lpstr>Hospitals are issued with portable decontamination equipment...</vt:lpstr>
      <vt:lpstr>Are intubation aids of any use? Is there an ideal device? </vt:lpstr>
      <vt:lpstr>ILMA as a supraglottic airway...</vt:lpstr>
      <vt:lpstr>What about IM...</vt:lpstr>
      <vt:lpstr>Its all about absorption and time to control symptoms</vt:lpstr>
      <vt:lpstr>Intubating LMA as an intubating aid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what airway and vascular access skills can you perform whilst wearing NHS CBRN-PPE</dc:title>
  <dc:creator>Castle</dc:creator>
  <cp:lastModifiedBy>Microsoft Office User</cp:lastModifiedBy>
  <cp:revision>41</cp:revision>
  <dcterms:created xsi:type="dcterms:W3CDTF">2014-09-07T14:36:28Z</dcterms:created>
  <dcterms:modified xsi:type="dcterms:W3CDTF">2016-11-02T17:25:20Z</dcterms:modified>
</cp:coreProperties>
</file>